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8" r:id="rId12"/>
    <p:sldId id="265" r:id="rId13"/>
    <p:sldId id="269" r:id="rId14"/>
    <p:sldId id="270" r:id="rId15"/>
    <p:sldId id="266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연성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6353" autoAdjust="0"/>
  </p:normalViewPr>
  <p:slideViewPr>
    <p:cSldViewPr snapToGrid="0" snapToObjects="1">
      <p:cViewPr varScale="1">
        <p:scale>
          <a:sx n="107" d="100"/>
          <a:sy n="107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87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84C13-7972-BF4F-AD7C-D71F448C3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2370-A655-A84A-8530-214346AC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3C03C-B099-0F4E-93BF-316260B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FC166-5AD9-7B4F-BC5E-FDECFC58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4544F-7FE9-1045-A82E-70FFBA5D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67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AA883-D631-9249-BCD1-C942EF6B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78AEF-49B1-8249-A34F-AA1027F0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A60B7-DC4F-4F44-BE8C-FC6F7066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168E8-AC1D-CC49-AE0D-070C5C5E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7CEC3-DE99-3040-AF3E-6F89454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57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CB7EE-57DA-894C-8213-F0C35D0B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0ABA3-352B-3A41-A40F-FC28E0EA1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73EA2-9A97-9E46-913D-E8ACCA8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4ACCAD-BEE6-0643-9404-55621C2C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47F4F-F0C1-744C-92C6-C95AB625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864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33B84-13ED-9A4A-9114-DAD4E6F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A9F5F-B31A-8041-A951-1153498B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9F28-23B9-8F4B-86EC-83C76B6A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3903-6F23-6A4B-BD33-B5CA838E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6B4CB-96D0-A641-9F44-3D177B9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104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FE336-2540-574D-BC14-7C67E1D5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84DC5-BD0E-7744-9C2C-B8358C3A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7E4EE-E38A-EA4B-83E6-C68D2BD5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5467F-F84B-A646-9FB7-AC9C4CD2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97567-42C4-1842-9F32-2A13D14E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7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B689C-370F-B84E-9F2F-B14FDBD8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C820E-305C-344E-85CD-B376778A2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B0ACEE-E33F-E440-B2F7-3845ACCE7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702C62-1E24-6C4F-955C-02CF14EB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84148-B4EC-794F-A6DB-8E3A7036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AEF45-6EB2-8944-B83A-CBCF4C95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570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C273C-DC57-ED4B-8669-84554A15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E0DF51-99A4-5C42-B646-728BB8D5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3E725-EAE0-0249-8E5A-5DB52E089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978017-A522-004B-8903-C2B342F7C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461299-9ADC-E343-BCA8-EE92E03EB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064481-1E39-C348-99D6-2D87BC13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7/8/2019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DDD47-066F-E84F-97C4-74BDDFF6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084BA-2F12-DA45-8646-0F30EAC2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25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488F4-FE4E-7642-941E-E2A5D92D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7B8712-1518-4649-8143-735FB3BF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E16CB9-41AD-F141-9BB9-05C8A531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F87A0-7DFB-2345-8808-C7A5F01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184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9EF5B6-DEA8-4141-BDFE-7B8CE68F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F2422-718F-FA41-904E-3A72F5D1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4000-1896-4C43-81F1-197156F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4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800C1-C189-C142-9F29-9E02A3B9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9B1DB-1D0F-0A4D-BF6B-0E3C5C29C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516455-B3DB-DE42-BACF-11801A25E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6F431-096C-224E-90E6-7BAA3B71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85A17-CF86-834E-9823-65249A6C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AD31B-2B7E-1B48-B892-A13764F3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80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27FC-114E-0F4E-80C8-EFDBDEB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5EC87F-AFBD-F54A-83D5-4BF40D026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264DB-ECB7-1D4A-9E41-530419C3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5B7C2-279C-BE4D-8D96-7B4ABF1B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C9C58-FCE3-DD4D-8964-A62075FD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970BD-A0FC-4D48-836E-F39826E8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95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FFD952-A7F4-E94A-85EE-0523E08A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09D5E-4825-9645-B608-7CDFECB2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9C39-5AD9-1046-8B92-39D2FEE0A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7/8/2019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2DCB-7EFE-C746-A53A-C250A5FC8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8E7F-FEAA-B643-B73D-F7B400264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180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hyperlink" Target="mailto:wnghtmd99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0n9m1n1@gmail.com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kim@Sungmin.dev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1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mailto:j0n9m1n1@gmail.com" TargetMode="External"/><Relationship Id="rId7" Type="http://schemas.openxmlformats.org/officeDocument/2006/relationships/image" Target="../media/image32.png"/><Relationship Id="rId2" Type="http://schemas.openxmlformats.org/officeDocument/2006/relationships/hyperlink" Target="mailto:kim@Sungmin.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hyperlink" Target="mailto:wnghtmd99@naver.com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hyperlink" Target="https://www.yna.co.kr/view/AKR20180717040500017?input=1195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isaweek.com/news/articleView.html?idxno=112313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data/grnd/selectAsosRltmList.do?pgmNo=3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2E1FBD-20AB-453C-808B-3DB318E57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75" y="4041915"/>
            <a:ext cx="1801866" cy="24318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8C6754-5A5A-4992-BCAA-37D027981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420" y="4754837"/>
            <a:ext cx="1581150" cy="1704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ECDDE1-9865-7843-9456-7A90E438E58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3E9F4D-3D09-134F-9981-7B6B0BAAE9ED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6" name="제목 1"/>
          <p:cNvSpPr txBox="1">
            <a:spLocks noGrp="1"/>
          </p:cNvSpPr>
          <p:nvPr>
            <p:ph type="ctrTitle"/>
          </p:nvPr>
        </p:nvSpPr>
        <p:spPr>
          <a:xfrm>
            <a:off x="3051629" y="607878"/>
            <a:ext cx="6088742" cy="84775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41247">
              <a:defRPr sz="4968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대전광역시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  <p:sp>
        <p:nvSpPr>
          <p:cNvPr id="97" name="부제목 2"/>
          <p:cNvSpPr txBox="1">
            <a:spLocks noGrp="1"/>
          </p:cNvSpPr>
          <p:nvPr>
            <p:ph type="subTitle" idx="1"/>
          </p:nvPr>
        </p:nvSpPr>
        <p:spPr>
          <a:xfrm>
            <a:off x="7967510" y="4232083"/>
            <a:ext cx="4610794" cy="2308313"/>
          </a:xfrm>
          <a:prstGeom prst="rect">
            <a:avLst/>
          </a:prstGeom>
        </p:spPr>
        <p:txBody>
          <a:bodyPr/>
          <a:lstStyle/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팀명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: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달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그대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 소속 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: 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선문대학교 컴퓨터공학부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팀원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김성민 (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5"/>
              </a:rPr>
              <a:t>kim@sungmin.dev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이종민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6"/>
              </a:rPr>
              <a:t>j0n9m1n1@gmail.com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주호승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7"/>
              </a:rPr>
              <a:t>wnghtmd99@naver.com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sp>
        <p:nvSpPr>
          <p:cNvPr id="99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98" name="그림 3" descr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2855" y="3429000"/>
            <a:ext cx="1481781" cy="148642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8"/>
          <p:cNvSpPr txBox="1"/>
          <p:nvPr/>
        </p:nvSpPr>
        <p:spPr>
          <a:xfrm>
            <a:off x="4472547" y="1607373"/>
            <a:ext cx="3246906" cy="46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대비하자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44050F-0FF8-CE45-B2B7-2BFE14F02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CC541-E608-2B46-A6B3-524D83AC94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B20CB3-80E6-4E74-8BF5-F6FE834231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61" y="5075152"/>
            <a:ext cx="1085322" cy="1156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76C9-2E1E-A546-9047-14DA5860322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8B7FCF-6488-2D4A-9D01-66685A3B84BC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벤치마킹 및 수익 모델</a:t>
            </a:r>
          </a:p>
        </p:txBody>
      </p:sp>
      <p:sp>
        <p:nvSpPr>
          <p:cNvPr id="158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0954871" y="6477296"/>
            <a:ext cx="39892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10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6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65" y="2042475"/>
            <a:ext cx="2679297" cy="4431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4" y="2021245"/>
            <a:ext cx="1100668" cy="93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11"/>
          <p:cNvSpPr txBox="1"/>
          <p:nvPr/>
        </p:nvSpPr>
        <p:spPr>
          <a:xfrm>
            <a:off x="849654" y="1528627"/>
            <a:ext cx="152599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Apple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‘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</a:t>
            </a:r>
          </a:p>
        </p:txBody>
      </p:sp>
      <p:sp>
        <p:nvSpPr>
          <p:cNvPr id="164" name="TextBox 18"/>
          <p:cNvSpPr txBox="1"/>
          <p:nvPr/>
        </p:nvSpPr>
        <p:spPr>
          <a:xfrm>
            <a:off x="3050462" y="2905061"/>
            <a:ext cx="3150525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2주까지의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알 수</a:t>
            </a:r>
            <a:b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온도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습도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기본적인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당일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기준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별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변화량을</a:t>
            </a:r>
            <a:br>
              <a:rPr 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 수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당일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기준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pic>
        <p:nvPicPr>
          <p:cNvPr id="165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947" y="1860008"/>
            <a:ext cx="2369404" cy="464762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21"/>
          <p:cNvSpPr txBox="1"/>
          <p:nvPr/>
        </p:nvSpPr>
        <p:spPr>
          <a:xfrm>
            <a:off x="9633760" y="1464957"/>
            <a:ext cx="196656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삼성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갤럭시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‘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</a:t>
            </a:r>
          </a:p>
        </p:txBody>
      </p:sp>
      <p:sp>
        <p:nvSpPr>
          <p:cNvPr id="167" name="TextBox 22"/>
          <p:cNvSpPr txBox="1"/>
          <p:nvPr/>
        </p:nvSpPr>
        <p:spPr>
          <a:xfrm>
            <a:off x="6296887" y="2905061"/>
            <a:ext cx="3067060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위젯으로만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제공되어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위젯을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통해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접속할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3시간별로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미세먼지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농도를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4" name="직선 연결선 4">
            <a:extLst>
              <a:ext uri="{FF2B5EF4-FFF2-40B4-BE49-F238E27FC236}">
                <a16:creationId xmlns:a16="http://schemas.microsoft.com/office/drawing/2014/main" id="{AAEF1589-C290-2141-8CE0-9DDE698BCDD1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A76C4-18B8-0043-93D8-EAC326049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CDC44-82D1-234B-845D-AAAEFD94AE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4" grpId="0" animBg="1"/>
      <p:bldP spid="166" grpId="0" animBg="1"/>
      <p:bldP spid="1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76C9-2E1E-A546-9047-14DA5860322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8B7FCF-6488-2D4A-9D01-66685A3B84BC}"/>
              </a:ext>
            </a:extLst>
          </p:cNvPr>
          <p:cNvSpPr/>
          <p:nvPr/>
        </p:nvSpPr>
        <p:spPr>
          <a:xfrm>
            <a:off x="0" y="-34768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벤치마킹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8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025554" y="6404292"/>
            <a:ext cx="32824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11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" name="직선 연결선 4">
            <a:extLst>
              <a:ext uri="{FF2B5EF4-FFF2-40B4-BE49-F238E27FC236}">
                <a16:creationId xmlns:a16="http://schemas.microsoft.com/office/drawing/2014/main" id="{AAEF1589-C290-2141-8CE0-9DDE698BCDD1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A76C4-18B8-0043-93D8-EAC32604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CDC44-82D1-234B-845D-AAAEFD94A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9787C0-A4E8-48EF-A262-03824C7DB8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97" y="1617743"/>
            <a:ext cx="2206975" cy="976162"/>
          </a:xfrm>
          <a:prstGeom prst="rect">
            <a:avLst/>
          </a:prstGeom>
        </p:spPr>
      </p:pic>
      <p:pic>
        <p:nvPicPr>
          <p:cNvPr id="5" name="그래픽 4" descr="도시">
            <a:extLst>
              <a:ext uri="{FF2B5EF4-FFF2-40B4-BE49-F238E27FC236}">
                <a16:creationId xmlns:a16="http://schemas.microsoft.com/office/drawing/2014/main" id="{FF439205-6342-4CB3-94D1-3CC8A3078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7026" y="1579909"/>
            <a:ext cx="914400" cy="914400"/>
          </a:xfrm>
          <a:prstGeom prst="rect">
            <a:avLst/>
          </a:prstGeom>
        </p:spPr>
      </p:pic>
      <p:pic>
        <p:nvPicPr>
          <p:cNvPr id="7" name="그래픽 6" descr="스마트폰">
            <a:extLst>
              <a:ext uri="{FF2B5EF4-FFF2-40B4-BE49-F238E27FC236}">
                <a16:creationId xmlns:a16="http://schemas.microsoft.com/office/drawing/2014/main" id="{671B914E-07E7-4A7A-B058-ABFD429C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1278" y="4170473"/>
            <a:ext cx="1299630" cy="1299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E92C4-C072-4646-8909-CAB841A3A282}"/>
              </a:ext>
            </a:extLst>
          </p:cNvPr>
          <p:cNvSpPr txBox="1"/>
          <p:nvPr/>
        </p:nvSpPr>
        <p:spPr>
          <a:xfrm>
            <a:off x="4699436" y="1032736"/>
            <a:ext cx="258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제품 업체 및 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AdSense</a:t>
            </a:r>
            <a:endParaRPr lang="ko-KR" alt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6A05F-5D74-48E3-AF2A-2275C7C8B05B}"/>
              </a:ext>
            </a:extLst>
          </p:cNvPr>
          <p:cNvSpPr txBox="1"/>
          <p:nvPr/>
        </p:nvSpPr>
        <p:spPr>
          <a:xfrm>
            <a:off x="10348546" y="5503251"/>
            <a:ext cx="8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플랫폼</a:t>
            </a:r>
          </a:p>
        </p:txBody>
      </p:sp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8C20BADC-B465-4FCE-A239-C581C715A2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345" y="4032477"/>
            <a:ext cx="1597646" cy="1597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35852F-FF91-4F1E-86A4-EFD942E8EE1A}"/>
              </a:ext>
            </a:extLst>
          </p:cNvPr>
          <p:cNvSpPr txBox="1"/>
          <p:nvPr/>
        </p:nvSpPr>
        <p:spPr>
          <a:xfrm>
            <a:off x="1103230" y="5503251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0D8EDDA-ABDC-4569-ADAB-1978E7A252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7351426" y="2037109"/>
            <a:ext cx="2789852" cy="27831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8CB1543-C180-4D70-A54D-4C21BE9E7B6D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2333991" y="2105824"/>
            <a:ext cx="2145606" cy="27254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326299-C505-411B-A08F-E953360C2A87}"/>
              </a:ext>
            </a:extLst>
          </p:cNvPr>
          <p:cNvCxnSpPr>
            <a:cxnSpLocks/>
          </p:cNvCxnSpPr>
          <p:nvPr/>
        </p:nvCxnSpPr>
        <p:spPr>
          <a:xfrm flipH="1">
            <a:off x="2333991" y="5058751"/>
            <a:ext cx="7807287" cy="110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C2868FD-FD35-4F9D-A18B-84C29C314075}"/>
              </a:ext>
            </a:extLst>
          </p:cNvPr>
          <p:cNvCxnSpPr>
            <a:cxnSpLocks/>
          </p:cNvCxnSpPr>
          <p:nvPr/>
        </p:nvCxnSpPr>
        <p:spPr>
          <a:xfrm>
            <a:off x="2333991" y="5315103"/>
            <a:ext cx="7807287" cy="427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88ED3F3-F6D7-405A-807C-4C1595500A19}"/>
              </a:ext>
            </a:extLst>
          </p:cNvPr>
          <p:cNvSpPr txBox="1"/>
          <p:nvPr/>
        </p:nvSpPr>
        <p:spPr>
          <a:xfrm>
            <a:off x="8746352" y="3096523"/>
            <a:ext cx="10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광고 의뢰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70139C-6E1D-49C6-8212-3F9FBCCFFE87}"/>
              </a:ext>
            </a:extLst>
          </p:cNvPr>
          <p:cNvSpPr txBox="1"/>
          <p:nvPr/>
        </p:nvSpPr>
        <p:spPr>
          <a:xfrm>
            <a:off x="5524499" y="467750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65A7E6-DBF9-4A1F-A71F-EE52697F2754}"/>
              </a:ext>
            </a:extLst>
          </p:cNvPr>
          <p:cNvSpPr txBox="1"/>
          <p:nvPr/>
        </p:nvSpPr>
        <p:spPr>
          <a:xfrm>
            <a:off x="5450470" y="5376922"/>
            <a:ext cx="108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사용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E9AB39-15E2-4D46-A2AD-C635B250B634}"/>
              </a:ext>
            </a:extLst>
          </p:cNvPr>
          <p:cNvSpPr txBox="1"/>
          <p:nvPr/>
        </p:nvSpPr>
        <p:spPr>
          <a:xfrm>
            <a:off x="2333991" y="3151930"/>
            <a:ext cx="97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제품 구매</a:t>
            </a:r>
          </a:p>
        </p:txBody>
      </p:sp>
    </p:spTree>
    <p:extLst>
      <p:ext uri="{BB962C8B-B14F-4D97-AF65-F5344CB8AC3E}">
        <p14:creationId xmlns:p14="http://schemas.microsoft.com/office/powerpoint/2010/main" val="159230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0" name="제목 1"/>
          <p:cNvSpPr txBox="1">
            <a:spLocks noGrp="1"/>
          </p:cNvSpPr>
          <p:nvPr>
            <p:ph type="title"/>
          </p:nvPr>
        </p:nvSpPr>
        <p:spPr>
          <a:xfrm>
            <a:off x="172275" y="99721"/>
            <a:ext cx="6709757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12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1" name="TextBox 3"/>
          <p:cNvSpPr txBox="1"/>
          <p:nvPr/>
        </p:nvSpPr>
        <p:spPr>
          <a:xfrm>
            <a:off x="481118" y="1825762"/>
            <a:ext cx="11305422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재해에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대해서도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가능하다고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생각한다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나아가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지역만이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아닌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한반도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미래의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가능하다고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생각한다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공공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사용하기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때문에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수집하는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부분에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대해서는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비용이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발생하지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않는다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b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하지만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업로드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되는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한계점이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발생하여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해당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차후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해결해야할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문제다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>
              <a:buSzPct val="100000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13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3" name="개발 계획"/>
          <p:cNvSpPr txBox="1"/>
          <p:nvPr/>
        </p:nvSpPr>
        <p:spPr>
          <a:xfrm>
            <a:off x="5172349" y="143750"/>
            <a:ext cx="1922960" cy="71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defRPr sz="4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93628D-13DE-4DF4-8B9E-019FB2F56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000762"/>
              </p:ext>
            </p:extLst>
          </p:nvPr>
        </p:nvGraphicFramePr>
        <p:xfrm>
          <a:off x="132249" y="1937844"/>
          <a:ext cx="11943210" cy="34157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4321">
                  <a:extLst>
                    <a:ext uri="{9D8B030D-6E8A-4147-A177-3AD203B41FA5}">
                      <a16:colId xmlns:a16="http://schemas.microsoft.com/office/drawing/2014/main" val="3781977840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1854335825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169253441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3573797503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1541146747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2052265668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406172934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2810114542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2564194097"/>
                    </a:ext>
                  </a:extLst>
                </a:gridCol>
                <a:gridCol w="1194321">
                  <a:extLst>
                    <a:ext uri="{9D8B030D-6E8A-4147-A177-3AD203B41FA5}">
                      <a16:colId xmlns:a16="http://schemas.microsoft.com/office/drawing/2014/main" val="218115164"/>
                    </a:ext>
                  </a:extLst>
                </a:gridCol>
              </a:tblGrid>
              <a:tr h="28653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8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9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10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11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~</a:t>
                      </a:r>
                      <a:r>
                        <a:rPr lang="en-US" altLang="ko-KR" dirty="0" err="1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ing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6893233"/>
                  </a:ext>
                </a:extLst>
              </a:tr>
              <a:tr h="61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프로토 앱 개발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6817317"/>
                  </a:ext>
                </a:extLst>
              </a:tr>
              <a:tr h="61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앱 유지보수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062495"/>
                  </a:ext>
                </a:extLst>
              </a:tr>
              <a:tr h="61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디자인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2675683"/>
                  </a:ext>
                </a:extLst>
              </a:tr>
              <a:tr h="61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데이터셋 구성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385274"/>
                  </a:ext>
                </a:extLst>
              </a:tr>
              <a:tr h="610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데이터 학습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36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38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0" name="제목 1"/>
          <p:cNvSpPr txBox="1">
            <a:spLocks noGrp="1"/>
          </p:cNvSpPr>
          <p:nvPr>
            <p:ph type="title"/>
          </p:nvPr>
        </p:nvSpPr>
        <p:spPr>
          <a:xfrm>
            <a:off x="172275" y="99721"/>
            <a:ext cx="6709757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출처 및 참고 문헌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14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1" name="TextBox 3"/>
          <p:cNvSpPr txBox="1"/>
          <p:nvPr/>
        </p:nvSpPr>
        <p:spPr>
          <a:xfrm>
            <a:off x="481118" y="1825762"/>
            <a:ext cx="113054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E7048-BD64-45DE-8A24-50F2E537FC2F}"/>
              </a:ext>
            </a:extLst>
          </p:cNvPr>
          <p:cNvSpPr txBox="1"/>
          <p:nvPr/>
        </p:nvSpPr>
        <p:spPr>
          <a:xfrm>
            <a:off x="764931" y="1459523"/>
            <a:ext cx="103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ㅅㄷㄴㅅ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02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EABD3-88FE-EB42-B044-68BEC20E3DF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99215-B990-454C-A083-E323AA14AEAF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6" name="제목 1"/>
          <p:cNvSpPr txBox="1">
            <a:spLocks noGrp="1"/>
          </p:cNvSpPr>
          <p:nvPr>
            <p:ph type="title"/>
          </p:nvPr>
        </p:nvSpPr>
        <p:spPr>
          <a:xfrm>
            <a:off x="148244" y="115742"/>
            <a:ext cx="1564942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Q&amp;A</a:t>
            </a:r>
          </a:p>
        </p:txBody>
      </p:sp>
      <p:sp>
        <p:nvSpPr>
          <p:cNvPr id="178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091381" y="6404292"/>
            <a:ext cx="43175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15</a:t>
            </a:fld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7" name="TextBox 3"/>
          <p:cNvSpPr txBox="1"/>
          <p:nvPr/>
        </p:nvSpPr>
        <p:spPr>
          <a:xfrm>
            <a:off x="4155976" y="2512132"/>
            <a:ext cx="3880048" cy="58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경청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해주셔서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감사합니다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79" name="부제목 2"/>
          <p:cNvSpPr txBox="1"/>
          <p:nvPr/>
        </p:nvSpPr>
        <p:spPr>
          <a:xfrm>
            <a:off x="4656737" y="3241055"/>
            <a:ext cx="2388452" cy="1290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 </a:t>
            </a:r>
            <a:r>
              <a:rPr sz="160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해와 달 사이 그대 Team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김성민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2"/>
              </a:rPr>
              <a:t>kim@sungmin.dev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28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이종민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3"/>
              </a:rPr>
              <a:t>j0n9m1n1@gmail.com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28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주호승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4"/>
              </a:rPr>
              <a:t>wnghtmd99@naver.com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sp>
        <p:nvSpPr>
          <p:cNvPr id="9" name="직선 연결선 4">
            <a:extLst>
              <a:ext uri="{FF2B5EF4-FFF2-40B4-BE49-F238E27FC236}">
                <a16:creationId xmlns:a16="http://schemas.microsoft.com/office/drawing/2014/main" id="{B25A2307-8052-EF49-A2E4-9F8895A153E2}"/>
              </a:ext>
            </a:extLst>
          </p:cNvPr>
          <p:cNvSpPr/>
          <p:nvPr/>
        </p:nvSpPr>
        <p:spPr>
          <a:xfrm>
            <a:off x="0" y="812552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DCE3A-10B3-1D48-8686-F4EE95284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77823-3B0E-FA42-BD31-D740BB71F0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239B3E-2A32-4B7B-BB5B-DB31EEDF4C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89" y="3408582"/>
            <a:ext cx="990835" cy="10561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E7E230-E7E6-4B9C-B700-4FD7595EB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9" y="3041259"/>
            <a:ext cx="966350" cy="13042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0ED7D0-E712-4DE3-ACEF-5830F2CB3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44" y="3633498"/>
            <a:ext cx="847979" cy="914387"/>
          </a:xfrm>
          <a:prstGeom prst="rect">
            <a:avLst/>
          </a:prstGeom>
        </p:spPr>
      </p:pic>
      <p:pic>
        <p:nvPicPr>
          <p:cNvPr id="18" name="그림 3" descr="그림 3">
            <a:extLst>
              <a:ext uri="{FF2B5EF4-FFF2-40B4-BE49-F238E27FC236}">
                <a16:creationId xmlns:a16="http://schemas.microsoft.com/office/drawing/2014/main" id="{EAD6FE92-8093-412F-BFD2-DF2CD7269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610217" y="2677595"/>
            <a:ext cx="794686" cy="797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09121D-4D8B-C74D-9434-00981E59A325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587B09-7D23-F04B-AB5D-5500BEB9908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2" name="제목 1"/>
          <p:cNvSpPr txBox="1">
            <a:spLocks noGrp="1"/>
          </p:cNvSpPr>
          <p:nvPr>
            <p:ph type="title"/>
          </p:nvPr>
        </p:nvSpPr>
        <p:spPr>
          <a:xfrm>
            <a:off x="214745" y="99119"/>
            <a:ext cx="1547554" cy="898410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목차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3" name="내용 개체 틀 2"/>
          <p:cNvSpPr txBox="1">
            <a:spLocks noGrp="1"/>
          </p:cNvSpPr>
          <p:nvPr>
            <p:ph idx="1"/>
          </p:nvPr>
        </p:nvSpPr>
        <p:spPr>
          <a:xfrm>
            <a:off x="214745" y="1030663"/>
            <a:ext cx="7737231" cy="5270223"/>
          </a:xfrm>
          <a:prstGeom prst="rect">
            <a:avLst/>
          </a:prstGeom>
        </p:spPr>
        <p:txBody>
          <a:bodyPr numCol="1">
            <a:normAutofit fontScale="92500" lnSpcReduction="20000"/>
          </a:bodyPr>
          <a:lstStyle/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이슈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제기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해결방안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비즈니스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타겟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선택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가공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방법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설명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결과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벤치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마킹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개발 계획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4" name="직선 연결선 4"/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660FF2-5322-F34C-B689-1E206502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6F3463-C134-C049-ADC1-AE99E653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AF1CF4-EA3A-45DE-8592-09C30CEE6D3F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36C6E-CCD5-C247-8AED-4B2528DDD460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직선 연결선 4">
            <a:extLst>
              <a:ext uri="{FF2B5EF4-FFF2-40B4-BE49-F238E27FC236}">
                <a16:creationId xmlns:a16="http://schemas.microsoft.com/office/drawing/2014/main" id="{AC7849FA-A0D1-944B-9729-785C6B784B0A}"/>
              </a:ext>
            </a:extLst>
          </p:cNvPr>
          <p:cNvSpPr/>
          <p:nvPr/>
        </p:nvSpPr>
        <p:spPr>
          <a:xfrm>
            <a:off x="0" y="8464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3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8" name="TextBox 3"/>
          <p:cNvSpPr txBox="1"/>
          <p:nvPr/>
        </p:nvSpPr>
        <p:spPr>
          <a:xfrm>
            <a:off x="385943" y="2483221"/>
            <a:ext cx="5481497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Ø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2018년과 1994년</a:t>
            </a:r>
            <a:r>
              <a:rPr 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진행</a:t>
            </a:r>
            <a:r>
              <a:rPr 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되었던 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은</a:t>
            </a:r>
            <a:b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lang="ko-KR" altLang="en-US" sz="2400" u="sng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티벳 고기압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과 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북태평양 고기압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주요 원인이 됨</a:t>
            </a:r>
            <a:endParaRPr lang="en-US" altLang="ko-KR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  <a:sym typeface="배달의민족 연성 OTF"/>
            </a:endParaRPr>
          </a:p>
          <a:p>
            <a:pPr marL="285750" indent="-285750">
              <a:buSzPct val="100000"/>
              <a:buFont typeface="Wingdings" panose="05000000000000000000" pitchFamily="2" charset="2"/>
              <a:buChar char="Ø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매년 연일 폭염에 사망자 상시 발생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9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46" y="918335"/>
            <a:ext cx="2898569" cy="551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15" y="1716645"/>
            <a:ext cx="3440642" cy="44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4823E-C3DB-0C4A-A3AC-1FFE00A6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9ED6B6-EB5E-DF4C-855A-BA3FFB3EAF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C0CD45-5CE7-4737-A570-46F6EA25CCAE}"/>
              </a:ext>
            </a:extLst>
          </p:cNvPr>
          <p:cNvSpPr txBox="1"/>
          <p:nvPr/>
        </p:nvSpPr>
        <p:spPr>
          <a:xfrm>
            <a:off x="132250" y="4915111"/>
            <a:ext cx="6676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 </a:t>
            </a:r>
            <a:r>
              <a:rPr lang="ko-KR" altLang="en-US" sz="16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출처</a:t>
            </a:r>
            <a:endParaRPr lang="en-US" altLang="ko-KR" sz="16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정수진 기자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,”2018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vs 1994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 폭염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비교해보니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”, 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시사워크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2018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08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월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18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en-US" altLang="ko-KR"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6"/>
              </a:rPr>
              <a:t>http://www.sisaweek.com/news/articleView.html?idxno=112313</a:t>
            </a:r>
            <a:endParaRPr lang="en-US" altLang="ko-KR" sz="12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12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신재우 기자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”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연일 폭염에 사망자 벌써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…"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일사병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·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열사병 조심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“”, 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연합 뉴스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2018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07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월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17</a:t>
            </a:r>
            <a:r>
              <a:rPr lang="ko-KR" altLang="en-US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 </a:t>
            </a:r>
            <a:r>
              <a:rPr lang="en-US" altLang="ko-KR"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en-US" altLang="ko-KR" sz="1200" dirty="0">
                <a:hlinkClick r:id="rId7"/>
              </a:rPr>
              <a:t>https://www.yna.co.kr/view/AKR20180717040500017?input=1195m</a:t>
            </a:r>
            <a:endParaRPr lang="en-US" altLang="ko-KR" sz="1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ko-KR" altLang="en-US" sz="1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E72CA3-7675-4469-B060-C77D81C58B34}"/>
              </a:ext>
            </a:extLst>
          </p:cNvPr>
          <p:cNvSpPr/>
          <p:nvPr/>
        </p:nvSpPr>
        <p:spPr>
          <a:xfrm>
            <a:off x="237061" y="846419"/>
            <a:ext cx="11909477" cy="576176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1" name="그림 8" descr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60" y="1289398"/>
            <a:ext cx="5011259" cy="4640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그림 6" descr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4504" y="1289398"/>
            <a:ext cx="3440642" cy="47715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04C046-75DD-4741-BED3-3556DADCDD19}"/>
              </a:ext>
            </a:extLst>
          </p:cNvPr>
          <p:cNvSpPr/>
          <p:nvPr/>
        </p:nvSpPr>
        <p:spPr>
          <a:xfrm>
            <a:off x="649871" y="2850281"/>
            <a:ext cx="4723264" cy="1141045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E338A-5306-4035-AEFE-6DCE2CE5EAE6}"/>
              </a:ext>
            </a:extLst>
          </p:cNvPr>
          <p:cNvSpPr/>
          <p:nvPr/>
        </p:nvSpPr>
        <p:spPr>
          <a:xfrm>
            <a:off x="7666762" y="1337189"/>
            <a:ext cx="3388383" cy="1827352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2" grpId="0"/>
      <p:bldP spid="3" grpId="0" animBg="1"/>
      <p:bldP spid="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650A127-FA13-C84A-8AE7-D164B42EB0B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5DBB0-842F-034F-AB55-4D34CC269BF6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AF4DE0F4-3228-9D43-A147-0256F7288C33}"/>
              </a:ext>
            </a:extLst>
          </p:cNvPr>
          <p:cNvSpPr/>
          <p:nvPr/>
        </p:nvSpPr>
        <p:spPr>
          <a:xfrm>
            <a:off x="13964" y="762000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8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방안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20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9" name="TextBox 3"/>
          <p:cNvSpPr txBox="1"/>
          <p:nvPr/>
        </p:nvSpPr>
        <p:spPr>
          <a:xfrm>
            <a:off x="3561540" y="1431889"/>
            <a:ext cx="485183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됨을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724CE29-01B0-D04B-8585-B2A93B53A80E}"/>
              </a:ext>
            </a:extLst>
          </p:cNvPr>
          <p:cNvCxnSpPr/>
          <p:nvPr/>
        </p:nvCxnSpPr>
        <p:spPr>
          <a:xfrm>
            <a:off x="3728889" y="2139775"/>
            <a:ext cx="4517136" cy="0"/>
          </a:xfrm>
          <a:prstGeom prst="line">
            <a:avLst/>
          </a:prstGeom>
          <a:ln w="76200" cap="sq" cmpd="dbl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7DAB0D6-5009-5042-807C-49663897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6B556-A6C9-9945-BD6C-4A296772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4" name="그래픽 3" descr="그룹">
            <a:extLst>
              <a:ext uri="{FF2B5EF4-FFF2-40B4-BE49-F238E27FC236}">
                <a16:creationId xmlns:a16="http://schemas.microsoft.com/office/drawing/2014/main" id="{C9BB7030-21AF-410D-8F8B-58AF7BBE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5651" y="3256097"/>
            <a:ext cx="2238967" cy="2238967"/>
          </a:xfrm>
          <a:prstGeom prst="rect">
            <a:avLst/>
          </a:prstGeom>
        </p:spPr>
      </p:pic>
      <p:pic>
        <p:nvPicPr>
          <p:cNvPr id="6" name="그래픽 5" descr="스마트폰">
            <a:extLst>
              <a:ext uri="{FF2B5EF4-FFF2-40B4-BE49-F238E27FC236}">
                <a16:creationId xmlns:a16="http://schemas.microsoft.com/office/drawing/2014/main" id="{F7DEF366-CD0A-4A47-9308-77D43FA72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6914" y="3429000"/>
            <a:ext cx="1741087" cy="1741087"/>
          </a:xfrm>
          <a:prstGeom prst="rect">
            <a:avLst/>
          </a:prstGeom>
        </p:spPr>
      </p:pic>
      <p:pic>
        <p:nvPicPr>
          <p:cNvPr id="13" name="그래픽 12" descr="컴퓨터">
            <a:extLst>
              <a:ext uri="{FF2B5EF4-FFF2-40B4-BE49-F238E27FC236}">
                <a16:creationId xmlns:a16="http://schemas.microsoft.com/office/drawing/2014/main" id="{C8AE1AAE-BBD2-491A-9DBD-8BC14ECFD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0297" y="3190503"/>
            <a:ext cx="2238967" cy="223896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29B4989-63F5-4086-AA25-145289749262}"/>
              </a:ext>
            </a:extLst>
          </p:cNvPr>
          <p:cNvSpPr/>
          <p:nvPr/>
        </p:nvSpPr>
        <p:spPr>
          <a:xfrm>
            <a:off x="7055101" y="4093192"/>
            <a:ext cx="2153450" cy="56477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78C6FBA-5BC1-4A71-BF18-AEEFBAADF0F3}"/>
              </a:ext>
            </a:extLst>
          </p:cNvPr>
          <p:cNvSpPr/>
          <p:nvPr/>
        </p:nvSpPr>
        <p:spPr>
          <a:xfrm>
            <a:off x="2983449" y="4093192"/>
            <a:ext cx="2153450" cy="56477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4C5F25-14F3-4C7B-8435-A0A5DC878155}"/>
              </a:ext>
            </a:extLst>
          </p:cNvPr>
          <p:cNvSpPr txBox="1"/>
          <p:nvPr/>
        </p:nvSpPr>
        <p:spPr>
          <a:xfrm>
            <a:off x="1010233" y="5170087"/>
            <a:ext cx="8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Server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13799-E86D-4D5F-B3D6-8A3A37445488}"/>
              </a:ext>
            </a:extLst>
          </p:cNvPr>
          <p:cNvSpPr txBox="1"/>
          <p:nvPr/>
        </p:nvSpPr>
        <p:spPr>
          <a:xfrm>
            <a:off x="5547910" y="5170087"/>
            <a:ext cx="87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Clients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A97052-C3B0-4F1A-BFBC-F34AB333087A}"/>
              </a:ext>
            </a:extLst>
          </p:cNvPr>
          <p:cNvSpPr txBox="1"/>
          <p:nvPr/>
        </p:nvSpPr>
        <p:spPr>
          <a:xfrm>
            <a:off x="10181638" y="5120635"/>
            <a:ext cx="68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User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C01DA-6900-493D-B52C-C8D004591FD2}"/>
              </a:ext>
            </a:extLst>
          </p:cNvPr>
          <p:cNvSpPr txBox="1"/>
          <p:nvPr/>
        </p:nvSpPr>
        <p:spPr>
          <a:xfrm>
            <a:off x="3435274" y="3880100"/>
            <a:ext cx="122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9DB78-910C-44E6-8AAB-84DED7F17EB5}"/>
              </a:ext>
            </a:extLst>
          </p:cNvPr>
          <p:cNvSpPr txBox="1"/>
          <p:nvPr/>
        </p:nvSpPr>
        <p:spPr>
          <a:xfrm>
            <a:off x="7490911" y="3836894"/>
            <a:ext cx="107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서비스 제공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12C947-AE5F-5A40-BA45-5DF953B37CDD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25B921-336A-8E46-A454-20DEFD1C61C2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4" y="4822447"/>
            <a:ext cx="2878324" cy="153390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모서리가 둥근 직사각형 8"/>
          <p:cNvSpPr/>
          <p:nvPr/>
        </p:nvSpPr>
        <p:spPr>
          <a:xfrm>
            <a:off x="904408" y="1663162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비즈니스 모델 및 타겟</a:t>
            </a:r>
          </a:p>
        </p:txBody>
      </p:sp>
      <p:sp>
        <p:nvSpPr>
          <p:cNvPr id="126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1" y="2946679"/>
            <a:ext cx="1766391" cy="215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5"/>
          <p:cNvSpPr txBox="1"/>
          <p:nvPr/>
        </p:nvSpPr>
        <p:spPr>
          <a:xfrm>
            <a:off x="1048005" y="1686898"/>
            <a:ext cx="24227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공부에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방학을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삼아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여행을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계획중인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대학생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99" y="3022773"/>
            <a:ext cx="2621281" cy="218003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모서리가 둥근 직사각형 11"/>
          <p:cNvSpPr/>
          <p:nvPr/>
        </p:nvSpPr>
        <p:spPr>
          <a:xfrm>
            <a:off x="4452851" y="1645920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1" name="TextBox 14"/>
          <p:cNvSpPr txBox="1"/>
          <p:nvPr/>
        </p:nvSpPr>
        <p:spPr>
          <a:xfrm>
            <a:off x="4654780" y="1655194"/>
            <a:ext cx="2306092" cy="12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작년에 폭염으로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인해 냉방 용품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구매를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망설이는 사람들</a:t>
            </a:r>
          </a:p>
        </p:txBody>
      </p:sp>
      <p:sp>
        <p:nvSpPr>
          <p:cNvPr id="132" name="모서리가 둥근 직사각형 15"/>
          <p:cNvSpPr/>
          <p:nvPr/>
        </p:nvSpPr>
        <p:spPr>
          <a:xfrm>
            <a:off x="8203223" y="1655194"/>
            <a:ext cx="2422754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3" name="TextBox 16"/>
          <p:cNvSpPr txBox="1"/>
          <p:nvPr/>
        </p:nvSpPr>
        <p:spPr>
          <a:xfrm>
            <a:off x="8235284" y="1749326"/>
            <a:ext cx="222082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관광지에서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음료수나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아이스크림을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판매하는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판매원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4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854" y="4657239"/>
            <a:ext cx="3109683" cy="150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그림 17" descr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288" y="2818632"/>
            <a:ext cx="1908624" cy="180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직선 연결선 4">
            <a:extLst>
              <a:ext uri="{FF2B5EF4-FFF2-40B4-BE49-F238E27FC236}">
                <a16:creationId xmlns:a16="http://schemas.microsoft.com/office/drawing/2014/main" id="{004BAC65-F5EC-6542-B390-2F3471A65343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F277D6-6C63-094F-90C4-EF9A54476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4E0B7B-0182-904E-8744-2C3DD6B16A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8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D086CB-FAEB-0B43-A166-F8E3C6D6907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1CC92D-012E-A54D-8C7A-B5EF8B522808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가공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8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71" y="1174970"/>
            <a:ext cx="4940004" cy="425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* 가장 폭염이 길었던 연도를 중심으로 ±5년의 데이터를 수집하여 기상의 변화를 예측한다."/>
          <p:cNvSpPr txBox="1"/>
          <p:nvPr/>
        </p:nvSpPr>
        <p:spPr>
          <a:xfrm>
            <a:off x="104050" y="1275080"/>
            <a:ext cx="6753951" cy="140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55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가장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길었던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연도를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중심으로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±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년의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수집하여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기상의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예측한다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42" name="(https://data.kma.go.kr/data/grnd/selectAsosRltmList.do?pgmNo=36)"/>
          <p:cNvSpPr txBox="1"/>
          <p:nvPr/>
        </p:nvSpPr>
        <p:spPr>
          <a:xfrm>
            <a:off x="6302128" y="5842817"/>
            <a:ext cx="6634257" cy="71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6000"/>
              </a:lnSpc>
              <a:defRPr sz="24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3"/>
              </a:rPr>
              <a:t>(https://data.kma.go.kr/data/grnd/selectAsosRltmList.do?pgmNo=36</a:t>
            </a:r>
            <a:r>
              <a:rPr sz="1400" u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1400" u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Times"/>
              <a:sym typeface="Times"/>
            </a:endParaRPr>
          </a:p>
        </p:txBody>
      </p:sp>
      <p:sp>
        <p:nvSpPr>
          <p:cNvPr id="8" name="직선 연결선 4">
            <a:extLst>
              <a:ext uri="{FF2B5EF4-FFF2-40B4-BE49-F238E27FC236}">
                <a16:creationId xmlns:a16="http://schemas.microsoft.com/office/drawing/2014/main" id="{9E7E910A-9464-864F-ADE2-1431D9310F62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E57D2-9FDE-D64F-A36F-C953E0C27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FFB52-B9A2-8942-B189-D223542F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D43ADB-F385-4A47-A116-C10FF663C407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3389-B2BE-204F-8D5A-3584ED703CC5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선 연결선 4">
            <a:extLst>
              <a:ext uri="{FF2B5EF4-FFF2-40B4-BE49-F238E27FC236}">
                <a16:creationId xmlns:a16="http://schemas.microsoft.com/office/drawing/2014/main" id="{4EA4FBC5-67F7-F644-A7CC-6B1C2FDA536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xfrm>
            <a:off x="141620" y="120567"/>
            <a:ext cx="8338030" cy="84853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9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방법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설명</a:t>
            </a:r>
            <a:r>
              <a:rPr lang="en-US" altLang="ko-KR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k-mean</a:t>
            </a:r>
            <a:r>
              <a:rPr lang="ko-KR" altLang="en-US"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알고리즘</a:t>
            </a:r>
            <a:endParaRPr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1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7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7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730" y="1077058"/>
            <a:ext cx="6432408" cy="5122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9"/>
          <p:cNvSpPr txBox="1"/>
          <p:nvPr/>
        </p:nvSpPr>
        <p:spPr>
          <a:xfrm>
            <a:off x="325401" y="1136049"/>
            <a:ext cx="4776467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CSV파일로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파일을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필요한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가지도록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데이터셋을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만든다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만들어진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데이터셋을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pandas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혹은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numpy함수를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가져온다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가져온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관련된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찾는다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(ex. 1994년과 2018년)</a:t>
            </a: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온도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풍향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자외선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태풍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여부를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바탕으로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세종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특별시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청주시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논산시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옥천군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금산군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함께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현재 대전에는 </a:t>
            </a:r>
            <a:r>
              <a:rPr lang="en-US" altLang="ko-KR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aws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지역별 상세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관측소인 </a:t>
            </a:r>
            <a:r>
              <a:rPr lang="ko-KR" altLang="en-US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장동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 </a:t>
            </a:r>
            <a:r>
              <a:rPr lang="ko-KR" altLang="en-US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세천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 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문화 관측소와  유성구 구성동에 위치한 지상 관측소가 있다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983879-76C4-4944-9D68-B8770C0A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205A6B-98BF-874B-A97A-1AFAB1285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D43ADB-F385-4A47-A116-C10FF663C407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3389-B2BE-204F-8D5A-3584ED703CC5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선 연결선 4">
            <a:extLst>
              <a:ext uri="{FF2B5EF4-FFF2-40B4-BE49-F238E27FC236}">
                <a16:creationId xmlns:a16="http://schemas.microsoft.com/office/drawing/2014/main" id="{4EA4FBC5-67F7-F644-A7CC-6B1C2FDA536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xfrm>
            <a:off x="141620" y="120567"/>
            <a:ext cx="8338030" cy="848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방법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</a:t>
            </a:r>
            <a:r>
              <a:rPr dirty="0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설명</a:t>
            </a:r>
            <a:endParaRPr dirty="0">
              <a:solidFill>
                <a:srgbClr val="FF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1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6" name="TextBox 3"/>
          <p:cNvSpPr txBox="1"/>
          <p:nvPr/>
        </p:nvSpPr>
        <p:spPr>
          <a:xfrm>
            <a:off x="7772400" y="1119629"/>
            <a:ext cx="251108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285750" indent="-285750">
              <a:buSzPct val="100000"/>
              <a:buChar char="❖"/>
            </a:lvl1pPr>
          </a:lstStyle>
          <a:p>
            <a:r>
              <a:rPr sz="3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</a:t>
            </a:r>
            <a:r>
              <a:rPr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3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설명</a:t>
            </a:r>
            <a:endParaRPr sz="3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983879-76C4-4944-9D68-B8770C0AE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205A6B-98BF-874B-A97A-1AFAB128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037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C6AF5C-ADD6-BF42-91B2-43AF2C04A80B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A3CEB6-A025-0843-9ACC-CEA05D76AF0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3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결과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9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4" name="TextBox 2"/>
          <p:cNvSpPr txBox="1"/>
          <p:nvPr/>
        </p:nvSpPr>
        <p:spPr>
          <a:xfrm>
            <a:off x="148243" y="2293042"/>
            <a:ext cx="11803119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1994년과 2008년처럼 20일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이상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지속되는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각각의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대한민국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특성상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4계절이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존재하기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때문에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더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나아가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겨울철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대설도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예측하는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생성이</a:t>
            </a:r>
            <a:r>
              <a:rPr 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가능할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특성상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수많은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예상되지만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데이터들을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더욱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정확한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모델이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만들어질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BFCFD64D-20AF-EE4E-A1F9-C25FAB7BC1D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99947-F643-1540-895C-A632EA2D6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1B93F2-3257-264B-9955-E6F0AE75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</TotalTime>
  <Words>636</Words>
  <Application>Microsoft Office PowerPoint</Application>
  <PresentationFormat>와이드스크린</PresentationFormat>
  <Paragraphs>139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배달의민족 연성</vt:lpstr>
      <vt:lpstr>Wingdings</vt:lpstr>
      <vt:lpstr>Office 테마</vt:lpstr>
      <vt:lpstr>대전광역시 폭염 데이터 분석 </vt:lpstr>
      <vt:lpstr>목차</vt:lpstr>
      <vt:lpstr>문제점 발견 및 이슈 제기</vt:lpstr>
      <vt:lpstr>해결 방안</vt:lpstr>
      <vt:lpstr>비즈니스 모델 및 타겟</vt:lpstr>
      <vt:lpstr>데이터 활용 및 선택  / 처리 및 가공</vt:lpstr>
      <vt:lpstr>데이터 분석 방법 및 알고리즘 설명 k-mean 알고리즘</vt:lpstr>
      <vt:lpstr>데이터 분석 방법 및 알고리즘 설명</vt:lpstr>
      <vt:lpstr>예상 결과</vt:lpstr>
      <vt:lpstr>벤치마킹 및 수익 모델</vt:lpstr>
      <vt:lpstr>벤치마킹 및 수익 모델</vt:lpstr>
      <vt:lpstr>향후 계획</vt:lpstr>
      <vt:lpstr>PowerPoint 프레젠테이션</vt:lpstr>
      <vt:lpstr>출처 및 참고 문헌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대전광역시 폭염 데이터 분석</dc:title>
  <dc:creator>Sungmin Kim</dc:creator>
  <cp:lastModifiedBy>Kim Sungmin</cp:lastModifiedBy>
  <cp:revision>129</cp:revision>
  <cp:lastPrinted>2019-07-01T03:54:37Z</cp:lastPrinted>
  <dcterms:modified xsi:type="dcterms:W3CDTF">2019-07-08T09:41:16Z</dcterms:modified>
</cp:coreProperties>
</file>